
<file path=[Content_Types].xml><?xml version="1.0" encoding="utf-8"?>
<Types xmlns="http://schemas.openxmlformats.org/package/2006/content-types">
  <Default Extension="emf" ContentType="image/x-emf"/>
  <Default Extension="gif" ContentType="video/unknown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9" r:id="rId4"/>
    <p:sldId id="342" r:id="rId5"/>
    <p:sldId id="343" r:id="rId6"/>
    <p:sldId id="353" r:id="rId7"/>
    <p:sldId id="341" r:id="rId8"/>
    <p:sldId id="303" r:id="rId9"/>
    <p:sldId id="344" r:id="rId10"/>
    <p:sldId id="345" r:id="rId11"/>
    <p:sldId id="285" r:id="rId12"/>
    <p:sldId id="349" r:id="rId13"/>
    <p:sldId id="339" r:id="rId14"/>
    <p:sldId id="258" r:id="rId15"/>
    <p:sldId id="291" r:id="rId16"/>
    <p:sldId id="298" r:id="rId17"/>
    <p:sldId id="300" r:id="rId18"/>
    <p:sldId id="265" r:id="rId19"/>
    <p:sldId id="288" r:id="rId20"/>
    <p:sldId id="267" r:id="rId21"/>
    <p:sldId id="268" r:id="rId22"/>
    <p:sldId id="269" r:id="rId23"/>
    <p:sldId id="346" r:id="rId24"/>
    <p:sldId id="271" r:id="rId25"/>
    <p:sldId id="270" r:id="rId26"/>
    <p:sldId id="352" r:id="rId27"/>
    <p:sldId id="274" r:id="rId28"/>
    <p:sldId id="275" r:id="rId29"/>
    <p:sldId id="331" r:id="rId30"/>
    <p:sldId id="332" r:id="rId31"/>
    <p:sldId id="335" r:id="rId32"/>
    <p:sldId id="336" r:id="rId33"/>
    <p:sldId id="337" r:id="rId34"/>
    <p:sldId id="338" r:id="rId35"/>
    <p:sldId id="280" r:id="rId36"/>
    <p:sldId id="281" r:id="rId37"/>
    <p:sldId id="350" r:id="rId38"/>
    <p:sldId id="357" r:id="rId39"/>
    <p:sldId id="354" r:id="rId40"/>
    <p:sldId id="356" r:id="rId41"/>
    <p:sldId id="355" r:id="rId42"/>
    <p:sldId id="351" r:id="rId43"/>
    <p:sldId id="35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0F508-8FEA-4610-A301-DFA3827762A6}" v="58" dt="2019-09-25T16:38:45.965"/>
    <p1510:client id="{592D51AD-5848-4D58-A9CF-908A6E0B43E3}" v="985" dt="2019-09-29T18:12:53.991"/>
    <p1510:client id="{757BB7FE-CA16-43E8-95ED-D52963A426BC}" v="68" dt="2019-09-25T21:30:54.484"/>
    <p1510:client id="{7870A9DF-ADB7-423A-BE2A-8C9246B1F5B9}" v="705" dt="2019-09-29T17:28:53.8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>
        <p:scale>
          <a:sx n="77" d="100"/>
          <a:sy n="77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1C4C6-BDC1-46AD-ABE4-0AC87DD74E13}" type="datetimeFigureOut">
              <a:rPr lang="en-US" smtClean="0"/>
              <a:t>9/29/2019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50EA3-8B7D-4028-8E73-5E0B1447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what a conjunction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2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FIREBIRD == Focused Investigations of Relativistic Electron Bursts: Intensity, Range, and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AC6 has controllable separation, and FIREBIRD did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9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use the extrapolation here to see under which extrapolation regimes is there enough source PSD. We would expect the source to be equatorward.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19 degrees off the equator so a huge chunk of electrons not observed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4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resonance energy increases with scattering latitude. With increased scattering latitude, the change in energy is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5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441A6-768B-467A-8857-874C87DABFF5}" type="datetime1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3A5A-98B5-4AE6-ACA7-A4D64D8EAF15}" type="datetime1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9889B-9E74-4C58-9091-ED0FB1C6B435}" type="datetime1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2377-07BA-44BD-B881-EA712B2D54A1}" type="datetime1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F0D-CD52-43D5-8E79-EBF7863DA417}" type="datetime1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8B593-7714-4B61-95CB-577ECC99E65D}" type="datetime1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807D9-42C3-4F32-8823-59C5746C2425}" type="datetime1">
              <a:rPr lang="en-US" smtClean="0"/>
              <a:t>9/29/2019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CA-6EE0-4250-91C0-2D1767C1D815}" type="datetime1">
              <a:rPr lang="en-US" smtClean="0"/>
              <a:t>9/29/2019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4C2A-1C2A-4AB2-A182-2E85980BA634}" type="datetime1">
              <a:rPr lang="en-US" smtClean="0"/>
              <a:t>9/29/2019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43F5-EF5F-4AD4-95C6-C8DA13DD8131}" type="datetime1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0B89-6AD8-4090-A1DA-2E82F2D0A57B}" type="datetime1">
              <a:rPr lang="en-US" smtClean="0"/>
              <a:t>9/29/2019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55DE2-561B-4B35-9322-3723F4E2EF51}" type="datetime1">
              <a:rPr lang="en-US" smtClean="0"/>
              <a:t>9/29/2019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350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81.png"/><Relationship Id="rId5" Type="http://schemas.openxmlformats.org/officeDocument/2006/relationships/image" Target="../media/image7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Connecting Microburst Precipitation to Its Scattering Mechanism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Mykhaylo</a:t>
            </a:r>
            <a:r>
              <a:rPr lang="en-US" dirty="0">
                <a:cs typeface="Calibri"/>
              </a:rPr>
              <a:t> (Mike) </a:t>
            </a:r>
            <a:r>
              <a:rPr lang="en-US" dirty="0" err="1">
                <a:cs typeface="Calibri"/>
              </a:rPr>
              <a:t>Shumko</a:t>
            </a:r>
          </a:p>
          <a:p>
            <a:r>
              <a:rPr lang="en-US" dirty="0">
                <a:cs typeface="Calibri"/>
              </a:rPr>
              <a:t>October 16th, 2019</a:t>
            </a:r>
          </a:p>
          <a:p>
            <a:r>
              <a:rPr lang="en-US" dirty="0">
                <a:cs typeface="Calibri"/>
              </a:rPr>
              <a:t>Dissertation Defense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B5390-F9EC-43AF-BE73-903E897A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85AA7-8EC6-453B-B79C-2BF89868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model of wave-particle scattering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Now putting it all together,  </a:t>
                </a:r>
              </a:p>
              <a:p>
                <a:pPr marL="0" indent="0">
                  <a:buNone/>
                </a:pPr>
                <a:r>
                  <a:rPr lang="en-US" sz="2000" dirty="0"/>
                  <a:t>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Cyclotron resonance condition</a:t>
                </a:r>
              </a:p>
              <a:p>
                <a:pPr marL="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3200" dirty="0"/>
              </a:p>
              <a:p>
                <a:r>
                  <a:rPr lang="en-US" sz="2400" dirty="0"/>
                  <a:t>Violates the first adiabatic invariant </a:t>
                </a:r>
              </a:p>
              <a:p>
                <a:r>
                  <a:rPr lang="en-US" sz="2400" dirty="0"/>
                  <a:t>At resonance, acceleration depends on the wave-particle phase difference and electric field amplitude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  <a:blipFill>
                <a:blip r:embed="rId2"/>
                <a:stretch>
                  <a:fillRect l="-1598" t="-1934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3F8D48-70D9-4E0D-9C7C-B1207CEA7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17" y="1994261"/>
            <a:ext cx="6074632" cy="30392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BBD85-078A-4629-87FB-824BB2D61E3A}"/>
              </a:ext>
            </a:extLst>
          </p:cNvPr>
          <p:cNvSpPr txBox="1"/>
          <p:nvPr/>
        </p:nvSpPr>
        <p:spPr>
          <a:xfrm>
            <a:off x="10548740" y="5198050"/>
            <a:ext cx="14560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/>
              <a:t>Bortnik</a:t>
            </a:r>
            <a:r>
              <a:rPr lang="en-US" sz="1200" i="1" dirty="0"/>
              <a:t> et al. 2008</a:t>
            </a:r>
            <a:endParaRPr lang="en-US" sz="1200" dirty="0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94AE6-EB44-4AD7-8201-57BF1CE7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2CCE6-DC12-4656-8524-84446844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CF2F-6255-496E-A16D-B99CC6FB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70" y="365125"/>
            <a:ext cx="5832613" cy="1325563"/>
          </a:xfrm>
        </p:spPr>
        <p:txBody>
          <a:bodyPr/>
          <a:lstStyle/>
          <a:p>
            <a:r>
              <a:rPr lang="en-US" dirty="0"/>
              <a:t>Electron Microbursts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50274-37FB-4A6D-81C8-12D7B5A14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140" y="1560443"/>
            <a:ext cx="5432612" cy="4616520"/>
          </a:xfrm>
        </p:spPr>
        <p:txBody>
          <a:bodyPr>
            <a:normAutofit/>
          </a:bodyPr>
          <a:lstStyle/>
          <a:p>
            <a:r>
              <a:rPr lang="en-US" dirty="0"/>
              <a:t>One manifestation of wave-particle interactions are microbursts</a:t>
            </a:r>
          </a:p>
          <a:p>
            <a:r>
              <a:rPr lang="en-US" dirty="0"/>
              <a:t>Microbursts are a &lt; 1 second intense bursts of electrons</a:t>
            </a:r>
          </a:p>
          <a:p>
            <a:r>
              <a:rPr lang="en-US" dirty="0"/>
              <a:t>First reported by </a:t>
            </a:r>
            <a:r>
              <a:rPr lang="en-US" i="1" dirty="0"/>
              <a:t>Anderson and Milton </a:t>
            </a:r>
            <a:r>
              <a:rPr lang="en-US" dirty="0"/>
              <a:t>1964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Observed with a high altitude balloon</a:t>
            </a:r>
          </a:p>
          <a:p>
            <a:r>
              <a:rPr lang="en-US" dirty="0"/>
              <a:t>Observed by LEO spacecraft</a:t>
            </a:r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F09A98-200D-4CE8-9672-BE258A35C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55" y="2476878"/>
            <a:ext cx="5454062" cy="38794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0378A-55DC-4276-B8CB-E3641BDF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373B-7B56-448F-A1A4-D83BE6D876FD}"/>
              </a:ext>
            </a:extLst>
          </p:cNvPr>
          <p:cNvSpPr txBox="1"/>
          <p:nvPr/>
        </p:nvSpPr>
        <p:spPr>
          <a:xfrm>
            <a:off x="10128292" y="6358079"/>
            <a:ext cx="169256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/>
              <a:t>Anderson et al., </a:t>
            </a:r>
            <a:r>
              <a:rPr lang="en-US" sz="1200" dirty="0"/>
              <a:t>2015</a:t>
            </a:r>
            <a:endParaRPr lang="en-US" sz="1200" dirty="0">
              <a:cs typeface="Calibri"/>
            </a:endParaRPr>
          </a:p>
        </p:txBody>
      </p:sp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F3308629-68C1-4E19-B707-29677652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42" y="635660"/>
            <a:ext cx="4587188" cy="19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0EC2-E5B8-4E61-909E-F228FF64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Microbursts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E9792-6429-4141-800F-7F14127D4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638533"/>
            <a:ext cx="5736535" cy="159330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Microbursts are observed under the outer radiation belt footprints (4 &lt; L &lt; 8)</a:t>
            </a:r>
          </a:p>
          <a:p>
            <a:r>
              <a:rPr lang="en-US" dirty="0"/>
              <a:t>In the 0-12 magnetic local time</a:t>
            </a:r>
          </a:p>
          <a:p>
            <a:r>
              <a:rPr lang="en-US" dirty="0"/>
              <a:t>Occur more frequently when the magnetosphere is disturbed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793F16-75EF-45E7-B5B6-A9013876C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0403"/>
            <a:ext cx="10174357" cy="285357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84EB5-7D6B-417F-AA66-1772068F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F3020-3EBA-43F0-ADE6-D2571D1D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000B5-5E24-4DFC-8C09-A75BBFA699F7}"/>
              </a:ext>
            </a:extLst>
          </p:cNvPr>
          <p:cNvSpPr txBox="1"/>
          <p:nvPr/>
        </p:nvSpPr>
        <p:spPr>
          <a:xfrm>
            <a:off x="6629400" y="4638533"/>
            <a:ext cx="49496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Studies show that microbursts can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deplete the outer radiation belt electrons on the order of hours to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influence atmospheric chemistry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5C9EA-1B67-44DD-ADC9-CC89539D6061}"/>
              </a:ext>
            </a:extLst>
          </p:cNvPr>
          <p:cNvSpPr txBox="1"/>
          <p:nvPr/>
        </p:nvSpPr>
        <p:spPr>
          <a:xfrm>
            <a:off x="10702787" y="4303644"/>
            <a:ext cx="142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Douma</a:t>
            </a:r>
            <a:r>
              <a:rPr lang="en-US" sz="1200" dirty="0"/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310251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577F-E5CC-4BCB-B5AC-673110B3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Microburst Scattering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7F8B-19DF-478C-B0BA-843FA2E9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study the microburst scattering mechanism?</a:t>
            </a:r>
          </a:p>
          <a:p>
            <a:pPr lvl="1"/>
            <a:r>
              <a:rPr lang="en-US" dirty="0"/>
              <a:t>More accurately predict when microbursts occur and thus predict their effects on the environment and human presence in space</a:t>
            </a:r>
          </a:p>
          <a:p>
            <a:pPr lvl="1"/>
            <a:r>
              <a:rPr lang="en-US" dirty="0"/>
              <a:t>Fill in missing physics of how waves and particles interact in the plasma</a:t>
            </a:r>
          </a:p>
          <a:p>
            <a:pPr lvl="1"/>
            <a:r>
              <a:rPr lang="en-US" dirty="0"/>
              <a:t>Determine if microburst scattering mechanism is a diffusive or non-linear process</a:t>
            </a:r>
          </a:p>
          <a:p>
            <a:r>
              <a:rPr lang="en-US" dirty="0"/>
              <a:t>Roadblocks</a:t>
            </a:r>
          </a:p>
          <a:p>
            <a:pPr lvl="1"/>
            <a:r>
              <a:rPr lang="en-US" dirty="0"/>
              <a:t>Very sparse data coverage</a:t>
            </a:r>
          </a:p>
          <a:p>
            <a:pPr lvl="1"/>
            <a:r>
              <a:rPr lang="en-US" dirty="0"/>
              <a:t>Microbursts and waves are never observed in the same place</a:t>
            </a:r>
          </a:p>
          <a:p>
            <a:pPr lvl="1"/>
            <a:r>
              <a:rPr lang="en-US" dirty="0"/>
              <a:t>Conjunction studies, e.g. Breneman et al., 2017, try to link the waves and microburst electrons but good conjunctions are rare</a:t>
            </a:r>
          </a:p>
          <a:p>
            <a:r>
              <a:rPr lang="en-US" dirty="0"/>
              <a:t>Our approach</a:t>
            </a:r>
          </a:p>
          <a:p>
            <a:pPr lvl="1"/>
            <a:r>
              <a:rPr lang="en-US" dirty="0"/>
              <a:t>Estimate the microburst size distribution and compare it to the wave distribution</a:t>
            </a:r>
          </a:p>
          <a:p>
            <a:pPr lvl="1"/>
            <a:r>
              <a:rPr lang="en-US" dirty="0"/>
              <a:t>Study the microburst scattering in-situ in the heart of the outer radiation belt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8CEA0-5DC3-4DD0-9B23-0C7ECC94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79011-E800-4E5D-85B5-6B008F06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2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A748-970D-4776-9AB1-3FA47708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17524" cy="2881491"/>
          </a:xfrm>
        </p:spPr>
        <p:txBody>
          <a:bodyPr/>
          <a:lstStyle/>
          <a:p>
            <a:r>
              <a:rPr lang="en-US" dirty="0">
                <a:cs typeface="Calibri Light"/>
              </a:rPr>
              <a:t>Estimating the size of a bouncing packet microburst with FIREBIRD-II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9557-653C-42A8-9A9B-B56DA957B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Shumko, M., Sample, J., Johnson, A., Blake, B., Crew, A., Spence, H., ... &amp; Handley, M. (2018). Microburst Scale Size Derived From Multiple Bounces of a Microburst Simultaneously Observed With the FIREBIRD‐II CubeSats. Geophysical Research Letters, 45(17), 8811-8818.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E81A6-3D97-4FC2-B4B4-F21A4E40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91FD0-FA8B-4AFA-8F0F-210AE7F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1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325563"/>
          </a:xfrm>
        </p:spPr>
        <p:txBody>
          <a:bodyPr>
            <a:normAutofit/>
          </a:bodyPr>
          <a:lstStyle/>
          <a:p>
            <a:r>
              <a:rPr lang="en-US" dirty="0"/>
              <a:t>The FIREBIRD-II Mission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5" y="1722870"/>
            <a:ext cx="4055230" cy="46297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Built by Montana State University and University of New Hampshire</a:t>
                </a:r>
              </a:p>
              <a:p>
                <a:r>
                  <a:rPr lang="en-US" dirty="0"/>
                  <a:t>Pair of CubeSats launched on January 2015 into a ~ 600x400 km,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99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inclination orbit</a:t>
                </a:r>
              </a:p>
              <a:p>
                <a:r>
                  <a:rPr lang="en-US" dirty="0"/>
                  <a:t>Separation in-track </a:t>
                </a:r>
              </a:p>
              <a:p>
                <a:r>
                  <a:rPr lang="en-US" dirty="0"/>
                  <a:t>Six programmable energy channels from ~ 200 keV to &gt; 1 MeV</a:t>
                </a:r>
              </a:p>
              <a:p>
                <a:r>
                  <a:rPr lang="en-US" dirty="0"/>
                  <a:t>Still operational and operated by Arlo Johnson and me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882" t="-2101" r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2F5C5-2A85-4258-AA6D-06577C33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9F5D5-66C6-47B2-BF61-89F10859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3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52702" y="309155"/>
            <a:ext cx="10254932" cy="796834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p:pic>
        <p:nvPicPr>
          <p:cNvPr id="3" name="Content Placeholder 2" descr="A close up of a map&#10;&#10;Description generated with high confidence">
            <a:extLst>
              <a:ext uri="{FF2B5EF4-FFF2-40B4-BE49-F238E27FC236}">
                <a16:creationId xmlns:a16="http://schemas.microsoft.com/office/drawing/2014/main" id="{5F545531-07AC-4D5A-94CB-9EEC60ADE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94" y="453974"/>
            <a:ext cx="5949110" cy="5949110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752702" y="1632471"/>
            <a:ext cx="4457059" cy="4379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Simultaneously seen by both FIREBIRD-II units on February 2nd, 2015 </a:t>
            </a:r>
            <a:r>
              <a:rPr lang="en-US" sz="2600" dirty="0">
                <a:ea typeface="+mn-lt"/>
                <a:cs typeface="+mn-lt"/>
              </a:rPr>
              <a:t>above Sweden</a:t>
            </a:r>
            <a:endParaRPr lang="en-US" sz="2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electrons with energies up to 555-771 keV </a:t>
            </a:r>
            <a:endParaRPr lang="en-US" sz="2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FU3 and FU4 were separated by ≈ 20 km</a:t>
            </a:r>
            <a:endParaRPr lang="en-US" sz="2600" dirty="0"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98E13-D1E3-46DF-B07C-D8F590BB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FB0D-C203-437E-BF3C-A8D7563A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01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5878" y="103154"/>
            <a:ext cx="10710168" cy="866503"/>
          </a:xfrm>
        </p:spPr>
        <p:txBody>
          <a:bodyPr>
            <a:normAutofit/>
          </a:bodyPr>
          <a:lstStyle/>
          <a:p>
            <a:r>
              <a:rPr lang="en-US" sz="4000" dirty="0"/>
              <a:t>Microburst Size Estimated From Orbit Geometry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08339" y="1417752"/>
            <a:ext cx="5330190" cy="48408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size in LEO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Latitudinal scale size 29 ± 1 km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Longitudinal scale size 51 ± 1 km</a:t>
            </a:r>
            <a:endParaRPr lang="en-US" sz="2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size at the magnetic equator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Radial scale size 500 ± 10 km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Azimuthal scale size 530 ± 10 km</a:t>
            </a:r>
            <a:endParaRPr lang="en-US" sz="26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Equatorial microburst size is similar to the whistler-mode chorus source scale sizes reported in [</a:t>
            </a:r>
            <a:r>
              <a:rPr lang="en-US" sz="2600" dirty="0" err="1">
                <a:ea typeface="+mn-lt"/>
                <a:cs typeface="+mn-lt"/>
              </a:rPr>
              <a:t>Agapitov</a:t>
            </a:r>
            <a:r>
              <a:rPr lang="en-US" sz="2600" dirty="0">
                <a:ea typeface="+mn-lt"/>
                <a:cs typeface="+mn-lt"/>
              </a:rPr>
              <a:t> et al., 2011, 2017]</a:t>
            </a:r>
          </a:p>
        </p:txBody>
      </p:sp>
      <p:pic>
        <p:nvPicPr>
          <p:cNvPr id="5" name="Content Placeholder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DAA5B85D-982D-4DBB-89E4-5DC65E4CD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9743"/>
            <a:ext cx="5564777" cy="5564775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1B7224-84B3-4CB0-8307-0554955B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89C62-A6E3-4BCA-88D9-C49CFF91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68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59F4-EF23-4C73-834F-CF837DB4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Microburst Size Distribution Derived with AeroCube-6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612A-E553-49CB-A49C-BA58EF395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cs typeface="Calibri"/>
              </a:rPr>
              <a:t>M. </a:t>
            </a:r>
            <a:r>
              <a:rPr lang="en-US" dirty="0" err="1">
                <a:cs typeface="Calibri"/>
              </a:rPr>
              <a:t>Shumko</a:t>
            </a:r>
            <a:r>
              <a:rPr lang="en-US" dirty="0">
                <a:cs typeface="Calibri"/>
              </a:rPr>
              <a:t>, A.T. Johnson, J.G. Sample, B.A. Griffith, D.L. Turner, T.P. O’Brien, O. </a:t>
            </a:r>
            <a:r>
              <a:rPr lang="en-US" dirty="0" err="1">
                <a:cs typeface="Calibri" panose="020F0502020204030204"/>
              </a:rPr>
              <a:t>Agapitov</a:t>
            </a:r>
            <a:r>
              <a:rPr lang="en-US" dirty="0">
                <a:cs typeface="Calibri" panose="020F0502020204030204"/>
              </a:rPr>
              <a:t>, J.B. Blake, and S. G. </a:t>
            </a:r>
            <a:r>
              <a:rPr lang="en-US" dirty="0" err="1">
                <a:cs typeface="Calibri"/>
              </a:rPr>
              <a:t>Claudepierre</a:t>
            </a:r>
            <a:r>
              <a:rPr lang="en-US" dirty="0">
                <a:cs typeface="Calibri"/>
              </a:rPr>
              <a:t> (2019). Microburst Size Distribution Derived with AeroCube-6.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Submitted</a:t>
            </a:r>
            <a:r>
              <a:rPr lang="en-US" dirty="0">
                <a:cs typeface="Calibri"/>
              </a:rPr>
              <a:t> to Journal of Geophysical Research</a:t>
            </a:r>
            <a:endParaRPr lang="en-US" dirty="0">
              <a:solidFill>
                <a:srgbClr val="FF0000"/>
              </a:solidFill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0D49-A695-4397-A05A-645EDBA3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60D34-FC6B-4AE7-938C-A35CE6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08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5421" y="170007"/>
            <a:ext cx="6700631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The </a:t>
            </a:r>
            <a:r>
              <a:rPr lang="en-US" sz="4000" dirty="0" err="1">
                <a:cs typeface="Calibri Light"/>
              </a:rPr>
              <a:t>AeroCube</a:t>
            </a:r>
            <a:r>
              <a:rPr lang="en-US" sz="4000" dirty="0">
                <a:cs typeface="Calibri Light"/>
              </a:rPr>
              <a:t> 6 (AC-6) mission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28650" y="1532864"/>
            <a:ext cx="5826815" cy="5039731"/>
          </a:xfrm>
        </p:spPr>
        <p:txBody>
          <a:bodyPr>
            <a:normAutofit/>
          </a:bodyPr>
          <a:lstStyle/>
          <a:p>
            <a:r>
              <a:rPr lang="en-US" dirty="0"/>
              <a:t>Pair of CubeSats, launched in June 2014 into a 620x700km, 98 degree inclination orbit</a:t>
            </a:r>
          </a:p>
          <a:p>
            <a:r>
              <a:rPr lang="en-US" dirty="0"/>
              <a:t>Built by The Aerospace Corporation</a:t>
            </a:r>
          </a:p>
          <a:p>
            <a:r>
              <a:rPr lang="en-US" dirty="0"/>
              <a:t>Their separation is mostly in-track, and is controlled via differential drag</a:t>
            </a:r>
          </a:p>
          <a:p>
            <a:r>
              <a:rPr lang="en-US" dirty="0"/>
              <a:t>Dosimeters measure </a:t>
            </a:r>
          </a:p>
          <a:p>
            <a:pPr lvl="1"/>
            <a:r>
              <a:rPr lang="en-US" dirty="0"/>
              <a:t> &gt; 35 </a:t>
            </a:r>
            <a:r>
              <a:rPr lang="en-US" dirty="0" err="1"/>
              <a:t>keV</a:t>
            </a:r>
            <a:r>
              <a:rPr lang="en-US" dirty="0"/>
              <a:t>, and &gt; 1 MeV electrons</a:t>
            </a:r>
          </a:p>
          <a:p>
            <a:pPr lvl="1"/>
            <a:r>
              <a:rPr lang="en-US" dirty="0"/>
              <a:t>&gt; 400 </a:t>
            </a:r>
            <a:r>
              <a:rPr lang="en-US" dirty="0" err="1"/>
              <a:t>keV</a:t>
            </a:r>
            <a:r>
              <a:rPr lang="en-US" dirty="0"/>
              <a:t>, and &gt;20 MeV protons</a:t>
            </a:r>
          </a:p>
          <a:p>
            <a:pPr lvl="1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5900" y="37650"/>
            <a:ext cx="4750403" cy="3038048"/>
          </a:xfrm>
          <a:prstGeom prst="rect">
            <a:avLst/>
          </a:prstGeom>
        </p:spPr>
      </p:pic>
      <p:pic>
        <p:nvPicPr>
          <p:cNvPr id="9" name="Picture 8" descr="AC6 phot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/>
          <a:stretch/>
        </p:blipFill>
        <p:spPr>
          <a:xfrm>
            <a:off x="7261627" y="3075698"/>
            <a:ext cx="4608721" cy="34596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13889" y="6572595"/>
            <a:ext cx="24325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O’Brien et al. [TOR-2016-01155]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7C7E52-967D-4600-BB55-7AA04BDB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96442-263A-4C14-A117-48EFCD6D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4"/>
    </mc:Choice>
    <mc:Fallback xmlns="">
      <p:transition spd="slow" advTm="629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C5FF-B156-4E90-926D-C877E4A5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EF14-744E-470D-9B4A-9A422F33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 panose="020F0502020204030204"/>
              </a:rPr>
              <a:t>Introduction</a:t>
            </a:r>
          </a:p>
          <a:p>
            <a:r>
              <a:rPr lang="en-US" dirty="0">
                <a:ea typeface="+mn-lt"/>
                <a:cs typeface="+mn-lt"/>
              </a:rPr>
              <a:t>Estimate microburst size distribution and compare it to the waves believed to generate microbursts</a:t>
            </a:r>
          </a:p>
          <a:p>
            <a:r>
              <a:rPr lang="en-US" dirty="0">
                <a:ea typeface="+mn-lt"/>
                <a:cs typeface="+mn-lt"/>
              </a:rPr>
              <a:t>Analyze and model microbursts observed in the heart of the outer radiation belt</a:t>
            </a:r>
          </a:p>
          <a:p>
            <a:r>
              <a:rPr lang="en-US" dirty="0">
                <a:cs typeface="Calibri"/>
              </a:rPr>
              <a:t>Path forward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1189B-3395-4793-891D-F4E4E690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DF93E-E1FC-4194-A582-A9474FC6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083A-7F44-41E1-A767-23D72F5D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76288"/>
          </a:xfrm>
        </p:spPr>
        <p:txBody>
          <a:bodyPr/>
          <a:lstStyle/>
          <a:p>
            <a:r>
              <a:rPr lang="en-US" dirty="0">
                <a:cs typeface="Calibri Light"/>
              </a:rPr>
              <a:t>Fundamental Idea Of The Study</a:t>
            </a:r>
            <a:endParaRPr lang="en-US" dirty="0"/>
          </a:p>
        </p:txBody>
      </p:sp>
      <p:pic>
        <p:nvPicPr>
          <p:cNvPr id="6" name="Picture 6" descr="A close up of a clock&#10;&#10;Description generated with high confidence">
            <a:extLst>
              <a:ext uri="{FF2B5EF4-FFF2-40B4-BE49-F238E27FC236}">
                <a16:creationId xmlns:a16="http://schemas.microsoft.com/office/drawing/2014/main" id="{8F3684CC-E0A1-4B83-94E2-07F73C82D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78" y="1404189"/>
            <a:ext cx="6169689" cy="21294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A9D19-0845-4C40-9F58-16B669AB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3A6D2-C1A1-44AC-8CEB-4A657CA4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CBAB1-808E-44A1-80B8-905F9CA14C2E}"/>
              </a:ext>
            </a:extLst>
          </p:cNvPr>
          <p:cNvSpPr txBox="1"/>
          <p:nvPr/>
        </p:nvSpPr>
        <p:spPr>
          <a:xfrm>
            <a:off x="7906378" y="2061586"/>
            <a:ext cx="376478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Expand on the FIREBIRD-II and other case studies with a statistical study using AC-6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AC-6 has observed numerous coincident microbursts at varying separations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These detections can then be used to find the distribution of microburst sizes in low Earth orbit and the magnetic equator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The distributions of microbursts and waves can then be directly compared.</a:t>
            </a:r>
          </a:p>
        </p:txBody>
      </p:sp>
      <p:pic>
        <p:nvPicPr>
          <p:cNvPr id="13" name="Picture 1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07054D5-B549-4CD1-BA31-6B6E7DB7B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1" y="3536260"/>
            <a:ext cx="6790544" cy="28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0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613F-DBB6-4F37-AB46-F85F8002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detection and event selection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3D7C9-F9CE-49C8-A2B5-468DB1D0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7E676-28B0-4233-9E74-3E749018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E0765-38AE-4613-9578-299064675F44}"/>
              </a:ext>
            </a:extLst>
          </p:cNvPr>
          <p:cNvSpPr txBox="1"/>
          <p:nvPr/>
        </p:nvSpPr>
        <p:spPr>
          <a:xfrm>
            <a:off x="832875" y="1973742"/>
            <a:ext cx="950987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Microbursts identified with the burst parameter [O'Brien et al., 2003]</a:t>
            </a:r>
            <a:endParaRPr lang="en-US" sz="2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To find microbursts observed simultaneously by AC-6: 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microburst data were correlated between the two spacecraft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microbursts with correlation &gt; 0.8 were considered coincident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F4A70A-A745-43EC-AE51-4418AF8E2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15" y="3936437"/>
            <a:ext cx="10515600" cy="16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81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5A7D-B429-4B9B-A212-2D9B60D4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328"/>
          </a:xfrm>
        </p:spPr>
        <p:txBody>
          <a:bodyPr/>
          <a:lstStyle/>
          <a:p>
            <a:r>
              <a:rPr lang="en-US" dirty="0">
                <a:cs typeface="Calibri Light"/>
              </a:rPr>
              <a:t>Microburst size distribution in low Earth orbit</a:t>
            </a:r>
            <a:endParaRPr lang="en-US" dirty="0"/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549FAE5F-BE22-4278-86FF-FAAA910B3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1034" y="1348328"/>
            <a:ext cx="5012853" cy="50128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31FFA-2BE9-40CB-A0EF-808130ED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BAB99-93A4-4022-A3F0-984C211F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0AC5A-036C-40A2-8D89-042CAD2CF553}"/>
              </a:ext>
            </a:extLst>
          </p:cNvPr>
          <p:cNvSpPr txBox="1"/>
          <p:nvPr/>
        </p:nvSpPr>
        <p:spPr>
          <a:xfrm>
            <a:off x="853581" y="1187253"/>
            <a:ext cx="48755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Well-correlated microburst detections were used for the microburst size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The cumulative fraction of microbursts observed above AC-6 separation, </a:t>
            </a:r>
            <a:r>
              <a:rPr lang="en-US" i="1" dirty="0">
                <a:cs typeface="Calibri"/>
              </a:rPr>
              <a:t>s</a:t>
            </a:r>
            <a:r>
              <a:rPr lang="en-US" dirty="0">
                <a:cs typeface="Calibri"/>
              </a:rPr>
              <a:t> is</a:t>
            </a:r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A196AD6-8087-4C08-B7E8-22929C54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02" y="2397511"/>
            <a:ext cx="1604387" cy="70645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56BA659-5751-4E33-9FF3-70B2381F8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057" y="2332382"/>
            <a:ext cx="2743200" cy="824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BD0C6-97BC-495C-A00B-1EB8F59A44BA}"/>
              </a:ext>
            </a:extLst>
          </p:cNvPr>
          <p:cNvSpPr txBox="1"/>
          <p:nvPr/>
        </p:nvSpPr>
        <p:spPr>
          <a:xfrm>
            <a:off x="1199103" y="3267389"/>
            <a:ext cx="43667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             term is the normalization for the AC-6 separation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6D84D2C-5EF5-4C67-8AE7-0F5BCC1A2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726" y="3264197"/>
            <a:ext cx="412692" cy="410389"/>
          </a:xfrm>
          <a:prstGeom prst="rect">
            <a:avLst/>
          </a:prstGeom>
        </p:spPr>
      </p:pic>
      <p:pic>
        <p:nvPicPr>
          <p:cNvPr id="17" name="Picture 1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BE9F285-5648-4BDD-B879-B38CCDDF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23" y="3915684"/>
            <a:ext cx="2855258" cy="2515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40E4EA-6EBC-4C48-9BAF-5187A7D67C5B}"/>
              </a:ext>
            </a:extLst>
          </p:cNvPr>
          <p:cNvSpPr txBox="1"/>
          <p:nvPr/>
        </p:nvSpPr>
        <p:spPr>
          <a:xfrm>
            <a:off x="4067921" y="4023099"/>
            <a:ext cx="22426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Right plot panels:</a:t>
            </a:r>
          </a:p>
          <a:p>
            <a:r>
              <a:rPr lang="en-US" b="1" dirty="0">
                <a:cs typeface="Calibri"/>
              </a:rPr>
              <a:t>Top </a:t>
            </a:r>
            <a:r>
              <a:rPr lang="en-US" dirty="0">
                <a:cs typeface="Calibri"/>
              </a:rPr>
              <a:t>– microburst F(s)</a:t>
            </a:r>
          </a:p>
          <a:p>
            <a:r>
              <a:rPr lang="en-US" b="1" dirty="0">
                <a:cs typeface="Calibri"/>
              </a:rPr>
              <a:t>Middle </a:t>
            </a:r>
            <a:r>
              <a:rPr lang="en-US" dirty="0">
                <a:cs typeface="Calibri"/>
              </a:rPr>
              <a:t>– microburst probability density</a:t>
            </a:r>
          </a:p>
          <a:p>
            <a:r>
              <a:rPr lang="en-US" b="1" dirty="0">
                <a:cs typeface="Calibri"/>
              </a:rPr>
              <a:t>Bottom </a:t>
            </a:r>
            <a:r>
              <a:rPr lang="en-US" dirty="0">
                <a:cs typeface="Calibri"/>
              </a:rPr>
              <a:t>– Number of AC-6 samples in separation bin</a:t>
            </a:r>
          </a:p>
        </p:txBody>
      </p:sp>
    </p:spTree>
    <p:extLst>
      <p:ext uri="{BB962C8B-B14F-4D97-AF65-F5344CB8AC3E}">
        <p14:creationId xmlns:p14="http://schemas.microsoft.com/office/powerpoint/2010/main" val="567708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D03E-7047-4135-A3C4-2B1A781A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37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Modeling the Microburst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092FB-FCFD-4273-A681-605A15B63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65" y="1143369"/>
            <a:ext cx="6410697" cy="239426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400" dirty="0">
                <a:cs typeface="Calibri"/>
              </a:rPr>
              <a:t>Derived microburst distributions does not quite represent the true microburst distribution </a:t>
            </a:r>
            <a:r>
              <a:rPr lang="en-US" sz="2400" dirty="0">
                <a:solidFill>
                  <a:srgbClr val="FF0000"/>
                </a:solidFill>
                <a:cs typeface="Calibri"/>
              </a:rPr>
              <a:t>How to best explain this?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The compounding effects due to random microburst locations and sizes were modeled</a:t>
            </a:r>
            <a:endParaRPr lang="en-US" sz="2400" dirty="0">
              <a:solidFill>
                <a:srgbClr val="FF0000"/>
              </a:solidFill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Analytic and Monte Carlo models were developed</a:t>
            </a:r>
            <a:endParaRPr lang="en-US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Assume microburst occur randomly around AC6 </a:t>
            </a:r>
          </a:p>
          <a:p>
            <a:pPr lvl="1"/>
            <a:r>
              <a:rPr lang="en-US" sz="2000" dirty="0">
                <a:cs typeface="Calibri"/>
              </a:rPr>
              <a:t>Microburst footprint is circular</a:t>
            </a:r>
          </a:p>
          <a:p>
            <a:pPr lvl="1"/>
            <a:r>
              <a:rPr lang="en-US" sz="2000" dirty="0">
                <a:cs typeface="Calibri"/>
              </a:rPr>
              <a:t>And a microburst probability density function (PDF)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B4A3B-F354-4BAE-88D6-D7003F83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4A05C-E4BA-4E1B-8F28-C32D1111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CFC0517-E6F9-4274-909C-44FE4FD1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814" y="1481080"/>
            <a:ext cx="4702628" cy="4694254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4A3979CF-F9B2-441C-8A59-DF178C4A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1" y="3537633"/>
            <a:ext cx="2743200" cy="274937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F260D40-A4AA-4304-AA2D-1CFDC5FC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98" y="3537633"/>
            <a:ext cx="2743200" cy="27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18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390D-3EEB-4451-98DC-5D47D92F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Modeling various hypothesized microburst size distributions</a:t>
            </a:r>
            <a:endParaRPr lang="en-US" dirty="0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C7409-5327-4B69-8289-4DEAEE46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6A030-57B2-4813-BC3F-8479DE79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6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28327DE9-9929-4871-BC28-2E323D6BAF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0719" y="1825625"/>
            <a:ext cx="5076561" cy="4351338"/>
          </a:xfrm>
          <a:prstGeom prst="rect">
            <a:avLst/>
          </a:prstGeom>
        </p:spPr>
      </p:pic>
      <p:pic>
        <p:nvPicPr>
          <p:cNvPr id="9" name="Picture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53CDF60-448F-4FB8-9E06-59DD893AAD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41497"/>
            <a:ext cx="5181600" cy="40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7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052B-AFDB-440C-8D80-2C314DDF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size distribution mapped to magnetic equator</a:t>
            </a:r>
            <a:endParaRPr lang="en-US" dirty="0"/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B316714-6EEC-4AF6-9323-D8C465D7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7681" y="1340303"/>
            <a:ext cx="4989253" cy="49892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A58A1-F951-4371-AAA6-720E34A0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14E59-6CD4-4172-93E4-381EA4EA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7C5AF-7C71-4106-BE1F-CAB6FE89ED67}"/>
              </a:ext>
            </a:extLst>
          </p:cNvPr>
          <p:cNvSpPr txBox="1"/>
          <p:nvPr/>
        </p:nvSpPr>
        <p:spPr>
          <a:xfrm>
            <a:off x="896087" y="2179434"/>
            <a:ext cx="461051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Same procedure as the LEO distribution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Normalization is different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Most microbursts were generated in a &lt; 200 km region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Implies that waves that scatter microbursts must have correlated properties on those spatial sizes</a:t>
            </a:r>
          </a:p>
        </p:txBody>
      </p:sp>
    </p:spTree>
    <p:extLst>
      <p:ext uri="{BB962C8B-B14F-4D97-AF65-F5344CB8AC3E}">
        <p14:creationId xmlns:p14="http://schemas.microsoft.com/office/powerpoint/2010/main" val="28354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829C5-6379-4969-8B8A-708385AD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Microburst and Wave Distributions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375D8-CCC9-4D65-ACAD-65EC9ED2C1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a dataset from </a:t>
            </a:r>
            <a:r>
              <a:rPr lang="en-US" dirty="0" err="1"/>
              <a:t>Agapitov</a:t>
            </a:r>
            <a:r>
              <a:rPr lang="en-US" dirty="0"/>
              <a:t> et al., 2018</a:t>
            </a:r>
          </a:p>
          <a:p>
            <a:pPr lvl="1"/>
            <a:r>
              <a:rPr lang="en-US" dirty="0"/>
              <a:t>Chorus waves observed by the THEMIS mission were correlated</a:t>
            </a:r>
          </a:p>
          <a:p>
            <a:pPr lvl="1"/>
            <a:r>
              <a:rPr lang="en-US" dirty="0"/>
              <a:t>Waves were split up by low and high amplitude</a:t>
            </a:r>
          </a:p>
          <a:p>
            <a:r>
              <a:rPr lang="en-US" dirty="0"/>
              <a:t>The fraction of highly correlated chorus waves to all waves was calculated</a:t>
            </a:r>
          </a:p>
          <a:p>
            <a:r>
              <a:rPr lang="en-US" dirty="0"/>
              <a:t>Similar analysis for the microburst distribution</a:t>
            </a:r>
          </a:p>
          <a:p>
            <a:r>
              <a:rPr lang="en-US" dirty="0"/>
              <a:t>Microburst trend follows the high amplitude chorus waves more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A5C2-471E-4E91-A7FE-078A6C04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21C85-45A7-4EE9-AD67-581A9B77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621AD63-EABE-4FB2-89F6-D4E64BBFA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E515-37A0-4D5F-9336-E2DFF7D9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DAD0-DB24-4414-BD85-18732BD09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Most microbursts observed for AC-6 separations less than a few tens of km</a:t>
            </a:r>
          </a:p>
          <a:p>
            <a:r>
              <a:rPr lang="en-US" dirty="0">
                <a:cs typeface="Calibri"/>
              </a:rPr>
              <a:t>Most microbursts map to sizes less than 200 km at the magnetic equator</a:t>
            </a:r>
          </a:p>
          <a:p>
            <a:r>
              <a:rPr lang="en-US" dirty="0">
                <a:cs typeface="Calibri"/>
              </a:rPr>
              <a:t>The equatorial microburst distribution better matches the high amplitude chorus wave distribution</a:t>
            </a:r>
          </a:p>
          <a:p>
            <a:r>
              <a:rPr lang="en-US" dirty="0">
                <a:cs typeface="Calibri"/>
              </a:rPr>
              <a:t>Modeling the microburst size distribution is imperative to understand the fraction of microbursts observed by AC-6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D6ECA-2547-4620-BDE2-7E108BC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417D5-1D26-433F-BDD1-A905F73C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00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FEB7-7501-4F92-94A0-76D6F978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scattering directly observed in the heart of the radiation belts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A09E-1615-4491-8D29-991765461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Shumko</a:t>
            </a:r>
            <a:r>
              <a:rPr lang="en-US" dirty="0">
                <a:ea typeface="+mn-lt"/>
                <a:cs typeface="+mn-lt"/>
              </a:rPr>
              <a:t>, M., Turner, D. L., O'Brien, T. P., </a:t>
            </a:r>
            <a:r>
              <a:rPr lang="en-US" dirty="0" err="1">
                <a:ea typeface="+mn-lt"/>
                <a:cs typeface="+mn-lt"/>
              </a:rPr>
              <a:t>Claudepierre</a:t>
            </a:r>
            <a:r>
              <a:rPr lang="en-US" dirty="0">
                <a:ea typeface="+mn-lt"/>
                <a:cs typeface="+mn-lt"/>
              </a:rPr>
              <a:t>, S. G., Sample, J., Hartley, D. P., ... &amp; Mitchell, D. G. (2018). Evidence of microbursts observed near the equatorial plane in the outer van Allen radiation belt. Geophysical Research Letters, 45(16), 8044-8053.</a:t>
            </a:r>
          </a:p>
          <a:p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A4B72-993D-4334-A808-63533FB9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F7F59-A26C-45F7-AD83-BD0E56F5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1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AF45-7DDA-4910-BDE4-7F9D0BC3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NASA's Van Allen Probes (RBSP)</a:t>
            </a:r>
            <a:endParaRPr lang="en-US" dirty="0"/>
          </a:p>
        </p:txBody>
      </p:sp>
      <p:pic>
        <p:nvPicPr>
          <p:cNvPr id="7" name="Content Placeholder 6" descr="A satellite in space&#10;&#10;Description generated with high confidence">
            <a:extLst>
              <a:ext uri="{FF2B5EF4-FFF2-40B4-BE49-F238E27FC236}">
                <a16:creationId xmlns:a16="http://schemas.microsoft.com/office/drawing/2014/main" id="{1A3863BC-30DE-4748-AA90-60812491B2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BD7FB-F26C-4841-BA5C-2AD6D386A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Pair of identically instrumented satellites launched in August 2012. </a:t>
            </a:r>
          </a:p>
          <a:p>
            <a:r>
              <a:rPr lang="en-US" dirty="0"/>
              <a:t>In a highly elliptical (618 x 30,414 km), low inclination 10.2° orbit.</a:t>
            </a:r>
          </a:p>
          <a:p>
            <a:r>
              <a:rPr lang="en-US" dirty="0"/>
              <a:t>Many instruments observing particles and waves.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DE72E-8291-46E5-A75A-7823F3AEED30}"/>
              </a:ext>
            </a:extLst>
          </p:cNvPr>
          <p:cNvSpPr txBox="1"/>
          <p:nvPr/>
        </p:nvSpPr>
        <p:spPr>
          <a:xfrm>
            <a:off x="838200" y="6055043"/>
            <a:ext cx="444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Artist rendition from NASA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47BC6-7F8A-4E39-AF4C-13739EAA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5258B-5C09-4F82-B161-9907C46F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Formula 3"/>
              <p:cNvSpPr txBox="1"/>
              <p:nvPr/>
            </p:nvSpPr>
            <p:spPr>
              <a:xfrm>
                <a:off x="5799600" y="328536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CF562-A705-4557-8168-2B689916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25BFD-1778-4A77-B4DF-6EB71D1D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3</a:t>
            </a:fld>
            <a:endParaRPr lang="en-US"/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13F6C4FA-5D21-46BA-976A-F23FB889258C}"/>
              </a:ext>
            </a:extLst>
          </p:cNvPr>
          <p:cNvSpPr/>
          <p:nvPr/>
        </p:nvSpPr>
        <p:spPr>
          <a:xfrm>
            <a:off x="9494696" y="5885300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843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471AA4D-9ECD-4690-8AC4-B26C85D5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8" y="207010"/>
            <a:ext cx="5921692" cy="1051560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AE79F14-57B1-4919-A4D2-2E64360DD0E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16548" y="1689462"/>
                <a:ext cx="4882637" cy="428461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Microburst signatures were found in the equatorial region (MLT=19, L=6,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−19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Signatures were observed by </a:t>
                </a:r>
                <a:r>
                  <a:rPr lang="en-US" sz="2800" dirty="0" err="1"/>
                  <a:t>MagEIS</a:t>
                </a:r>
                <a:r>
                  <a:rPr lang="en-US" sz="2800" dirty="0"/>
                  <a:t> low energy instrument on RBSP-A.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 wave power observed simultaneously in the lower band chorus frequency range.</a:t>
                </a: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AE79F14-57B1-4919-A4D2-2E64360DD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16548" y="1689462"/>
                <a:ext cx="4882637" cy="4284617"/>
              </a:xfrm>
              <a:blipFill>
                <a:blip r:embed="rId2"/>
                <a:stretch>
                  <a:fillRect l="-2247" t="-2276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9D523-6C31-41C8-A7B4-183AE976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C9822-40DD-4BB8-9DD4-E53383E9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30</a:t>
            </a:fld>
            <a:endParaRPr lang="en-US"/>
          </a:p>
        </p:txBody>
      </p:sp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EF4196-74D3-4A00-9B98-917E7B8AC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77" y="1213609"/>
            <a:ext cx="6769286" cy="4860653"/>
          </a:xfrm>
        </p:spPr>
      </p:pic>
    </p:spTree>
    <p:extLst>
      <p:ext uri="{BB962C8B-B14F-4D97-AF65-F5344CB8AC3E}">
        <p14:creationId xmlns:p14="http://schemas.microsoft.com/office/powerpoint/2010/main" val="752424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B5FA2288-5784-48A5-A76E-D8B6E7936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09" y="357395"/>
            <a:ext cx="6054835" cy="60548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4756A-2A30-4C1F-B617-04285457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60" y="136525"/>
            <a:ext cx="6293485" cy="12256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Microburst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Electrons with energy up to 92 </a:t>
                </a:r>
                <a:r>
                  <a:rPr lang="en-US" sz="2800" dirty="0" err="1"/>
                  <a:t>keV</a:t>
                </a:r>
                <a:r>
                  <a:rPr lang="en-US" sz="2800" dirty="0"/>
                  <a:t> were scattered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150-500 </a:t>
                </a:r>
                <a:r>
                  <a:rPr lang="en-US" sz="2800" dirty="0" err="1"/>
                  <a:t>ms</a:t>
                </a:r>
                <a:r>
                  <a:rPr lang="en-US" sz="2800" dirty="0"/>
                  <a:t> duration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 clear energy dispersion signature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MagEIS</a:t>
                </a:r>
                <a:r>
                  <a:rPr lang="en-US" sz="2800" dirty="0"/>
                  <a:t> observed at local PA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(north bound)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RBSPICE observed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(south bound)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  <a:blipFill>
                <a:blip r:embed="rId3"/>
                <a:stretch>
                  <a:fillRect l="-2378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5EEAF-261B-4066-BA5D-A7F3C419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4B3F6DA-93F4-48CE-B6B5-2CF11CD379A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AC3C3-AAFC-477E-BBD4-D88332BE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2151CC-DBB3-47A4-A62C-D16FAC95BFAF}"/>
              </a:ext>
            </a:extLst>
          </p:cNvPr>
          <p:cNvSpPr/>
          <p:nvPr/>
        </p:nvSpPr>
        <p:spPr>
          <a:xfrm>
            <a:off x="8568465" y="404125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8D304-D255-4ED7-8372-F9F3CBD09667}"/>
              </a:ext>
            </a:extLst>
          </p:cNvPr>
          <p:cNvSpPr/>
          <p:nvPr/>
        </p:nvSpPr>
        <p:spPr>
          <a:xfrm>
            <a:off x="8568465" y="2426557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24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9AD7-B765-458D-B8D3-17B095CD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Model the scattering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Used relativistic theory of wave-particle resonant diffusion developed by </a:t>
                </a:r>
                <a:r>
                  <a:rPr lang="en-US" i="1" dirty="0">
                    <a:cs typeface="Calibri"/>
                  </a:rPr>
                  <a:t>Walker </a:t>
                </a:r>
                <a:r>
                  <a:rPr lang="en-US" dirty="0">
                    <a:cs typeface="Calibri"/>
                  </a:rPr>
                  <a:t>1993 and </a:t>
                </a:r>
                <a:r>
                  <a:rPr lang="en-US" i="1" dirty="0">
                    <a:cs typeface="Calibri"/>
                  </a:rPr>
                  <a:t>Summers et al.</a:t>
                </a:r>
                <a:r>
                  <a:rPr lang="en-US" dirty="0">
                    <a:cs typeface="Calibri"/>
                  </a:rPr>
                  <a:t>, 1998.</a:t>
                </a:r>
              </a:p>
              <a:p>
                <a:r>
                  <a:rPr lang="en-US" dirty="0">
                    <a:cs typeface="Calibri"/>
                  </a:rPr>
                  <a:t>Follows the analysis from </a:t>
                </a:r>
                <a:r>
                  <a:rPr lang="en-US" i="1" dirty="0">
                    <a:cs typeface="Calibri"/>
                  </a:rPr>
                  <a:t>Meredith et al., </a:t>
                </a:r>
                <a:r>
                  <a:rPr lang="en-US" dirty="0">
                    <a:cs typeface="Calibri"/>
                  </a:rPr>
                  <a:t>2002</a:t>
                </a:r>
              </a:p>
              <a:p>
                <a:r>
                  <a:rPr lang="en-US" dirty="0">
                    <a:cs typeface="Calibri"/>
                  </a:rPr>
                  <a:t>First step: converted the </a:t>
                </a:r>
                <a:r>
                  <a:rPr lang="en-US" dirty="0" err="1">
                    <a:cs typeface="Calibri"/>
                  </a:rPr>
                  <a:t>MagEIS</a:t>
                </a:r>
                <a:r>
                  <a:rPr lang="en-US" dirty="0">
                    <a:cs typeface="Calibri"/>
                  </a:rPr>
                  <a:t> flux to Phase Space Density (PSD) in momentum space</a:t>
                </a:r>
                <a:r>
                  <a:rPr lang="en-US" i="1" dirty="0">
                    <a:cs typeface="Calibri"/>
                  </a:rPr>
                  <a:t>.</a:t>
                </a:r>
                <a:endParaRPr lang="en-US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Second step: extrapolate equatorial PSD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𝑃𝑆𝐷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Calibri"/>
                              </a:rPr>
                              <m:t>sin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cs typeface="Calibri"/>
                  </a:rPr>
                  <a:t> to look for a source. Observed n ~ 0.5.</a:t>
                </a:r>
              </a:p>
              <a:p>
                <a:r>
                  <a:rPr lang="en-US" dirty="0">
                    <a:cs typeface="Calibri"/>
                  </a:rPr>
                  <a:t>Last step: Check if the source of the microburst PSD is bounded by resonance curves and along diffusion curves.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18BA-56B1-4B89-B94D-2BB648F2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7E778-92FB-4362-A9A1-B584170E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</p:spTree>
    <p:extLst>
      <p:ext uri="{BB962C8B-B14F-4D97-AF65-F5344CB8AC3E}">
        <p14:creationId xmlns:p14="http://schemas.microsoft.com/office/powerpoint/2010/main" val="3426826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B1A3FC3-B828-40D1-8788-630023ACB403}"/>
              </a:ext>
            </a:extLst>
          </p:cNvPr>
          <p:cNvSpPr/>
          <p:nvPr/>
        </p:nvSpPr>
        <p:spPr>
          <a:xfrm>
            <a:off x="5557329" y="4370043"/>
            <a:ext cx="513520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FF4780-15D2-435B-9BB7-76F61DE2C0B9}"/>
              </a:ext>
            </a:extLst>
          </p:cNvPr>
          <p:cNvSpPr/>
          <p:nvPr/>
        </p:nvSpPr>
        <p:spPr>
          <a:xfrm>
            <a:off x="5559668" y="3002979"/>
            <a:ext cx="1633245" cy="11569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691D8-C03A-4CF1-8F57-F64A9C683A58}"/>
              </a:ext>
            </a:extLst>
          </p:cNvPr>
          <p:cNvSpPr/>
          <p:nvPr/>
        </p:nvSpPr>
        <p:spPr>
          <a:xfrm>
            <a:off x="5559668" y="2496365"/>
            <a:ext cx="513520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588244" y="4503127"/>
            <a:ext cx="413239" cy="0"/>
          </a:xfrm>
          <a:prstGeom prst="line">
            <a:avLst/>
          </a:prstGeom>
          <a:ln w="50800">
            <a:solidFill>
              <a:srgbClr val="33CC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1850" y="3906574"/>
            <a:ext cx="413239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1378" y="3566214"/>
            <a:ext cx="413239" cy="0"/>
          </a:xfrm>
          <a:prstGeom prst="line">
            <a:avLst/>
          </a:prstGeom>
          <a:ln w="508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44614" y="338154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3381548"/>
                <a:ext cx="1258871" cy="369332"/>
              </a:xfrm>
              <a:prstGeom prst="rect">
                <a:avLst/>
              </a:prstGeom>
              <a:blipFill>
                <a:blip r:embed="rId3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44614" y="372190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3721908"/>
                <a:ext cx="1258871" cy="369332"/>
              </a:xfrm>
              <a:prstGeom prst="rect">
                <a:avLst/>
              </a:prstGeom>
              <a:blipFill>
                <a:blip r:embed="rId4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4696064" y="130883"/>
            <a:ext cx="73625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and Single </a:t>
            </a:r>
            <a:r>
              <a:rPr lang="en-US" sz="2800" dirty="0">
                <a:latin typeface="Calibri" panose="020F0502020204030204"/>
              </a:rPr>
              <a:t>W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Characteristic Curves 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Electron Cyclotron Resonance with Whistler Mode Waves (Parallel)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09687" y="2600690"/>
            <a:ext cx="413239" cy="0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92913" y="2477151"/>
            <a:ext cx="377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observed/extrapolated PSD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2913" y="3079030"/>
            <a:ext cx="5008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curves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condition describes a family of curves in momentum space for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in resonance with wave of frequency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223828" y="4114894"/>
            <a:ext cx="4815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Single Wave Characteristic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curves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Trajectories along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move due to interaction w/whistler mode waves over some frequency range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7932" y="5273192"/>
            <a:ext cx="67847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Cyclotron Resonance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diffuse from high to low PSD along the s</a:t>
            </a:r>
            <a:r>
              <a:rPr lang="en-US" dirty="0"/>
              <a:t>ingle wave characteristic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curves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increasing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gain energy/wave loses energy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decreasing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lose energy/wave gains energy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6F2770-1327-4CCB-8B21-DD46EDA5E83C}"/>
              </a:ext>
            </a:extLst>
          </p:cNvPr>
          <p:cNvCxnSpPr>
            <a:cxnSpLocks/>
          </p:cNvCxnSpPr>
          <p:nvPr/>
        </p:nvCxnSpPr>
        <p:spPr>
          <a:xfrm>
            <a:off x="5607470" y="3216460"/>
            <a:ext cx="413239" cy="0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/>
              <p:nvPr/>
            </p:nvSpPr>
            <p:spPr>
              <a:xfrm>
                <a:off x="6018866" y="3020421"/>
                <a:ext cx="12588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866" y="3020421"/>
                <a:ext cx="1258871" cy="369332"/>
              </a:xfrm>
              <a:prstGeom prst="rect">
                <a:avLst/>
              </a:prstGeom>
              <a:blipFill>
                <a:blip r:embed="rId6"/>
                <a:stretch>
                  <a:fillRect l="-3865"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F92C05-88F1-42DE-8C83-6F99C6D8C68D}"/>
              </a:ext>
            </a:extLst>
          </p:cNvPr>
          <p:cNvSpPr txBox="1"/>
          <p:nvPr/>
        </p:nvSpPr>
        <p:spPr>
          <a:xfrm>
            <a:off x="7192913" y="1787370"/>
            <a:ext cx="411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</a:t>
            </a:r>
            <a:r>
              <a:rPr lang="en-US" dirty="0"/>
              <a:t>: phase space density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69FA0A-E585-4149-9121-207491C1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8955A-E100-4D36-B65F-8621245C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/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/>
              <p:nvPr/>
            </p:nvSpPr>
            <p:spPr>
              <a:xfrm>
                <a:off x="2602046" y="6263187"/>
                <a:ext cx="465961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046" y="6263187"/>
                <a:ext cx="465961" cy="5211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41448E2-5F2C-4C06-905D-E637E2EA59CE}"/>
              </a:ext>
            </a:extLst>
          </p:cNvPr>
          <p:cNvSpPr txBox="1"/>
          <p:nvPr/>
        </p:nvSpPr>
        <p:spPr>
          <a:xfrm>
            <a:off x="7192913" y="2140380"/>
            <a:ext cx="340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circle</a:t>
            </a:r>
            <a:r>
              <a:rPr lang="en-US" dirty="0"/>
              <a:t>: microburst PSD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330C6E-8F33-4465-A8BC-1F9CB8D4C5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2" y="130883"/>
            <a:ext cx="3867861" cy="6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8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20CE5F-91BE-44C1-8DCC-61698A5C6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" y="31689"/>
            <a:ext cx="7838407" cy="66324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79014-C7A9-416B-AD4D-460EA19C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A9160-D1AF-45E4-A4CD-112350B5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/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Cambria Math" panose="02040503050406030204" pitchFamily="18" charset="0"/>
                  </a:rPr>
                  <a:t>Legend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magnetic latitude at the 	scattering location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at the equator)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near RBSP-A’s magnetic latitude)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PAD exponent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ratio of the plasma to cyclotron frequencies, assuming a dipole magnetic field.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blipFill>
                <a:blip r:embed="rId4"/>
                <a:stretch>
                  <a:fillRect l="-2251" t="-858" r="-1876" b="-11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4CEF0C8-E40A-475A-A114-2E6A59C3B020}"/>
              </a:ext>
            </a:extLst>
          </p:cNvPr>
          <p:cNvSpPr txBox="1"/>
          <p:nvPr/>
        </p:nvSpPr>
        <p:spPr>
          <a:xfrm>
            <a:off x="7878654" y="194754"/>
            <a:ext cx="461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Explore Various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680997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4952-8EA8-496F-8E6F-E8FC055B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59AF-50EB-474C-B215-8D01F0793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Observations of microbursts at the magnetic equator allows us to study the wave-particle interactions in-situ. No need for conjunction studies.</a:t>
            </a:r>
          </a:p>
          <a:p>
            <a:r>
              <a:rPr lang="en-US" sz="2000" dirty="0"/>
              <a:t>Microburst electrons do not appear to have been transported along single wave characteristic curves.</a:t>
            </a:r>
          </a:p>
          <a:p>
            <a:pPr lvl="1"/>
            <a:r>
              <a:rPr lang="en-US" sz="2000" dirty="0"/>
              <a:t>These microbursts may have been generated during wave generation e.g. </a:t>
            </a:r>
            <a:r>
              <a:rPr lang="en-US" sz="2000" i="1" dirty="0" err="1"/>
              <a:t>Hikishima</a:t>
            </a:r>
            <a:r>
              <a:rPr lang="en-US" sz="2000" i="1" dirty="0"/>
              <a:t> et al., </a:t>
            </a:r>
            <a:r>
              <a:rPr lang="en-US" sz="2000" dirty="0"/>
              <a:t>2010.</a:t>
            </a:r>
          </a:p>
          <a:p>
            <a:r>
              <a:rPr lang="en-US" sz="2000" dirty="0"/>
              <a:t>Other microbursts have been identified in this dataset and may soon be analyzed</a:t>
            </a:r>
            <a:endParaRPr lang="en-US" sz="2000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70B65-B0AE-4C67-AC10-89B75830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C8308-3F50-4696-A4DF-605F9D58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F272-C83B-48B3-A86D-4F99CDAE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Path 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9C73-B37A-434F-98CD-67691B07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A2BE4-A99C-4533-B197-FE5BBEAE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93E8E-FE45-48E9-BC79-28DC87AB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85CC-D155-4134-B9AD-ACBB2525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Backup Slides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EE21A8-9659-4F60-8318-6B32E1629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FA768-7CC0-4847-AE4A-F0151812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4CC69-A01B-4294-8FD6-EE30F7B1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5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D38-812E-454D-907F-86989343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Bounce Period Estimated From FIREBIRD-II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D7454-E432-4EFA-A981-24ADD11E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D9E90-28C5-41F6-BDBB-61E6E478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C7151-A19B-4C54-B622-7223AEEB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8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BD00-3458-4911-B32D-8E6E91BD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Markov Chain 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577E-89AA-4A82-9FE7-498624F44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32C1-5539-48C6-B216-C5F0F89F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0B7E7-B245-47F6-93BC-DCB3192D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92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Formula 3"/>
              <p:cNvSpPr txBox="1"/>
              <p:nvPr/>
            </p:nvSpPr>
            <p:spPr>
              <a:xfrm>
                <a:off x="5799600" y="328536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9494696" y="5885301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1B8B26-0B56-4FA9-8D5E-C7D5489CC342}"/>
              </a:ext>
            </a:extLst>
          </p:cNvPr>
          <p:cNvSpPr/>
          <p:nvPr/>
        </p:nvSpPr>
        <p:spPr>
          <a:xfrm>
            <a:off x="6516388" y="3405738"/>
            <a:ext cx="1360842" cy="13608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C028A-3A8B-49DD-BBE9-5553B795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9CF1B-DA9E-4160-9646-5FEF650F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71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C9C-C9A9-4E45-A1D9-BFFBA68D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Analytic Derivation of The Microburst Fraction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2C443-1318-4289-88E8-8BEA7D21B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A9D4-C434-4005-883B-B6C2C1B2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4CE5-A93E-4BDC-84AC-8321638A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44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8840-F609-467C-92A5-1F29B5C4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Continuous Microburst Size PDF 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797A9-31B7-488F-AD9B-001B978CE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582EE-7901-40D0-8C39-8480483B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1E1B-3FDF-4C70-96B4-5D150345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9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CCAD-B4BB-4F38-8DA6-CF80AE3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Single Wave Characteristics Derivation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9E2E9-0656-41CD-9030-C39042903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7015-F52E-49D1-9CDD-1ECA2F22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A0220-FD7C-4518-861E-742525DC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02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8C6D-7028-4BD8-B463-4E4533C9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Charged Particle Motion in Magnetic Fields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8F07D-B470-44C1-B67E-43E231389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98A2E-6735-4E3C-8BBF-37313B8A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5BCC-8865-4ACF-862D-8481BEAB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44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99E7-F848-4C9F-BBD2-C31BFD75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96989" cy="1066800"/>
          </a:xfrm>
        </p:spPr>
        <p:txBody>
          <a:bodyPr/>
          <a:lstStyle/>
          <a:p>
            <a:r>
              <a:rPr lang="en-US" dirty="0"/>
              <a:t>Charged particle motion in Earth’s magnetic field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79D46-8B01-4E81-900E-E8EC03795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43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Dipole magnetic field is the dominant component.</a:t>
            </a:r>
            <a:endParaRPr lang="en-US" sz="2200" i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Charged particles exhibit three type of motion from the Lorentz force that have corresponding adiabatic invariants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Gyro motion ~ 1 kHz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Bounce motion ~ 1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Drift motion ~ 1 </a:t>
            </a:r>
            <a:r>
              <a:rPr lang="en-US" sz="2000" i="1" dirty="0" err="1"/>
              <a:t>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Violation of these invariants lead to many non-linear phenomena.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E5A53D-3CDF-4991-879C-DF1CE09AA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89" y="1968137"/>
            <a:ext cx="6858540" cy="33810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9D09E2-841F-4EE0-A5CA-B92D5C811530}"/>
              </a:ext>
            </a:extLst>
          </p:cNvPr>
          <p:cNvSpPr txBox="1"/>
          <p:nvPr/>
        </p:nvSpPr>
        <p:spPr>
          <a:xfrm>
            <a:off x="9179503" y="5564777"/>
            <a:ext cx="24551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>
                <a:ea typeface="Arial" charset="0"/>
                <a:cs typeface="Arial"/>
              </a:rPr>
              <a:t>Baumjohann</a:t>
            </a:r>
            <a:r>
              <a:rPr lang="en-US" sz="1200" i="1" dirty="0">
                <a:ea typeface="Arial" charset="0"/>
                <a:cs typeface="Arial"/>
              </a:rPr>
              <a:t> and </a:t>
            </a:r>
            <a:r>
              <a:rPr lang="en-US" sz="1200" i="1" dirty="0" err="1">
                <a:ea typeface="Arial" charset="0"/>
                <a:cs typeface="Arial"/>
              </a:rPr>
              <a:t>Treumann</a:t>
            </a:r>
            <a:r>
              <a:rPr lang="en-US" sz="1200" i="1" dirty="0">
                <a:ea typeface="Arial" charset="0"/>
                <a:cs typeface="Arial"/>
              </a:rPr>
              <a:t> </a:t>
            </a:r>
            <a:r>
              <a:rPr lang="en-US" sz="1200" dirty="0">
                <a:ea typeface="Arial" charset="0"/>
                <a:cs typeface="Arial"/>
              </a:rPr>
              <a:t>1997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119FB-113E-45DD-A60E-8DDDCACC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2CAB5-EAE6-4D90-9DFF-E9F45AC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2"/>
    </mc:Choice>
    <mc:Fallback xmlns="">
      <p:transition spd="slow" advTm="410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887D3F-6019-439F-9118-86B1884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5" y="3203703"/>
            <a:ext cx="6365822" cy="3023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999E7-F848-4C9F-BBD2-C31BFD75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96989" cy="1066800"/>
          </a:xfrm>
        </p:spPr>
        <p:txBody>
          <a:bodyPr/>
          <a:lstStyle/>
          <a:p>
            <a:r>
              <a:rPr lang="en-US" dirty="0">
                <a:cs typeface="Calibri Light"/>
              </a:rPr>
              <a:t>Particle's Pitch Angle, 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D09E2-841F-4EE0-A5CA-B92D5C811530}"/>
              </a:ext>
            </a:extLst>
          </p:cNvPr>
          <p:cNvSpPr txBox="1"/>
          <p:nvPr/>
        </p:nvSpPr>
        <p:spPr>
          <a:xfrm>
            <a:off x="747536" y="6239334"/>
            <a:ext cx="24551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>
                <a:ea typeface="Arial" charset="0"/>
                <a:cs typeface="Arial"/>
              </a:rPr>
              <a:t>Baumjohann</a:t>
            </a:r>
            <a:r>
              <a:rPr lang="en-US" sz="1200" i="1" dirty="0">
                <a:ea typeface="Arial" charset="0"/>
                <a:cs typeface="Arial"/>
              </a:rPr>
              <a:t> and </a:t>
            </a:r>
            <a:r>
              <a:rPr lang="en-US" sz="1200" i="1" dirty="0" err="1">
                <a:ea typeface="Arial" charset="0"/>
                <a:cs typeface="Arial"/>
              </a:rPr>
              <a:t>Treumann</a:t>
            </a:r>
            <a:r>
              <a:rPr lang="en-US" sz="1200" i="1" dirty="0">
                <a:ea typeface="Arial" charset="0"/>
                <a:cs typeface="Arial"/>
              </a:rPr>
              <a:t> </a:t>
            </a:r>
            <a:r>
              <a:rPr lang="en-US" sz="1200" dirty="0">
                <a:ea typeface="Arial" charset="0"/>
                <a:cs typeface="Arial"/>
              </a:rPr>
              <a:t>1997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119FB-113E-45DD-A60E-8DDDCACC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2CAB5-EAE6-4D90-9DFF-E9F45AC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9380C9C-ADC9-4241-BD39-BE8217878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8007" y="1226590"/>
            <a:ext cx="5479473" cy="19707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EB702B-EFA6-490D-8ACE-AFE35529F60A}"/>
              </a:ext>
            </a:extLst>
          </p:cNvPr>
          <p:cNvSpPr txBox="1"/>
          <p:nvPr/>
        </p:nvSpPr>
        <p:spPr>
          <a:xfrm>
            <a:off x="7599219" y="856672"/>
            <a:ext cx="13231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chemeClr val="accent1"/>
                </a:solidFill>
              </a:rPr>
              <a:t>large α</a:t>
            </a:r>
            <a:endParaRPr lang="en-US" sz="220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5A7EC5-EF4C-4698-9F0E-9D9E790FBEC8}"/>
              </a:ext>
            </a:extLst>
          </p:cNvPr>
          <p:cNvSpPr txBox="1"/>
          <p:nvPr/>
        </p:nvSpPr>
        <p:spPr>
          <a:xfrm>
            <a:off x="9735127" y="856672"/>
            <a:ext cx="133465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small α</a:t>
            </a:r>
            <a:endParaRPr lang="en-US" sz="2200">
              <a:solidFill>
                <a:srgbClr val="FF0000"/>
              </a:solidFill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D7B540-E0AE-4F1E-BC76-F8294536CEFC}"/>
              </a:ext>
            </a:extLst>
          </p:cNvPr>
          <p:cNvSpPr/>
          <p:nvPr/>
        </p:nvSpPr>
        <p:spPr>
          <a:xfrm rot="-2760000">
            <a:off x="5887462" y="3897211"/>
            <a:ext cx="399738" cy="74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6C72BF-B0FE-4CF9-9E00-53C5547E75D8}"/>
              </a:ext>
            </a:extLst>
          </p:cNvPr>
          <p:cNvSpPr/>
          <p:nvPr/>
        </p:nvSpPr>
        <p:spPr>
          <a:xfrm rot="2580000">
            <a:off x="5873020" y="5492019"/>
            <a:ext cx="424720" cy="74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BAA460-8A11-46A3-99B6-89E20628349D}"/>
              </a:ext>
            </a:extLst>
          </p:cNvPr>
          <p:cNvSpPr/>
          <p:nvPr/>
        </p:nvSpPr>
        <p:spPr>
          <a:xfrm rot="6780000">
            <a:off x="2987413" y="5754346"/>
            <a:ext cx="424720" cy="749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26E9AC-F54A-4E2F-96B1-D48101C0C6D6}"/>
              </a:ext>
            </a:extLst>
          </p:cNvPr>
          <p:cNvSpPr/>
          <p:nvPr/>
        </p:nvSpPr>
        <p:spPr>
          <a:xfrm rot="4440000">
            <a:off x="3012396" y="3630739"/>
            <a:ext cx="424720" cy="749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CE6B2D-3D6C-42B2-B878-2509C062D7BA}"/>
              </a:ext>
            </a:extLst>
          </p:cNvPr>
          <p:cNvSpPr txBox="1"/>
          <p:nvPr/>
        </p:nvSpPr>
        <p:spPr>
          <a:xfrm>
            <a:off x="841791" y="1666250"/>
            <a:ext cx="40423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Angle between the local magnetic field and the velocity vectors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B7004-864B-4357-A9CA-182697C91711}"/>
              </a:ext>
            </a:extLst>
          </p:cNvPr>
          <p:cNvSpPr txBox="1"/>
          <p:nvPr/>
        </p:nvSpPr>
        <p:spPr>
          <a:xfrm>
            <a:off x="7517879" y="4382437"/>
            <a:ext cx="40048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Small α particle will mirror closer to the magnetic equator relative to a large α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3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2"/>
    </mc:Choice>
    <mc:Fallback xmlns="">
      <p:transition spd="slow" advTm="410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B048-7392-4388-A3DE-1F07077B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9964047" cy="744800"/>
          </a:xfrm>
        </p:spPr>
        <p:txBody>
          <a:bodyPr/>
          <a:lstStyle/>
          <a:p>
            <a:r>
              <a:rPr lang="en-US" dirty="0"/>
              <a:t>Van Allen Radiation Belts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7197E-995F-41E5-ADA9-C7D61D9E6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911" y="1623271"/>
            <a:ext cx="4338500" cy="421944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Inner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  MeV to GeV H</a:t>
            </a:r>
            <a:r>
              <a:rPr lang="en-US" sz="2400" baseline="30000" dirty="0"/>
              <a:t>+</a:t>
            </a:r>
          </a:p>
          <a:p>
            <a:pPr lvl="1"/>
            <a:r>
              <a:rPr lang="en-US" sz="2400" dirty="0"/>
              <a:t>                     up to 1 MeV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e</a:t>
            </a:r>
            <a:r>
              <a:rPr lang="en-US" sz="2400" baseline="30000" dirty="0">
                <a:latin typeface="Arial"/>
                <a:ea typeface="Arial" charset="0"/>
                <a:cs typeface="Arial"/>
              </a:rPr>
              <a:t>-</a:t>
            </a:r>
            <a:endParaRPr lang="en-US" sz="2400" dirty="0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H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</a:t>
            </a:r>
            <a:endParaRPr lang="en-US" sz="2400" dirty="0">
              <a:latin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Arial" charset="0"/>
                <a:cs typeface="Arial"/>
              </a:rPr>
              <a:t>H</a:t>
            </a:r>
            <a:r>
              <a:rPr lang="en-US" sz="2000" baseline="30000" dirty="0">
                <a:latin typeface="Arial"/>
                <a:ea typeface="Arial" charset="0"/>
                <a:cs typeface="Arial"/>
              </a:rPr>
              <a:t>+ </a:t>
            </a:r>
            <a:r>
              <a:rPr lang="en-US" sz="2400" dirty="0">
                <a:latin typeface="Calibri"/>
                <a:ea typeface="Arial" charset="0"/>
                <a:cs typeface="Calibri"/>
              </a:rPr>
              <a:t>-</a:t>
            </a:r>
            <a:r>
              <a:rPr lang="en-US" sz="2400" dirty="0"/>
              <a:t>cosmic ray albedo neutron decay</a:t>
            </a:r>
            <a:endParaRPr lang="en-US" sz="2400" dirty="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/>
                <a:ea typeface="Arial" charset="0"/>
                <a:cs typeface="Arial"/>
              </a:rPr>
              <a:t>e</a:t>
            </a:r>
            <a:r>
              <a:rPr lang="en-US" sz="2600" baseline="30000" dirty="0">
                <a:latin typeface="Arial"/>
                <a:ea typeface="Arial" charset="0"/>
                <a:cs typeface="Arial"/>
              </a:rPr>
              <a:t>- </a:t>
            </a:r>
            <a:r>
              <a:rPr lang="en-US" sz="2400" dirty="0"/>
              <a:t>-inward radial transport</a:t>
            </a:r>
            <a:endParaRPr lang="en-US" sz="24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Extent</a:t>
            </a:r>
            <a:r>
              <a:rPr lang="en-US" sz="2200" dirty="0"/>
              <a:t>: L &lt;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Outer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  100 – 1000s keV e</a:t>
            </a:r>
            <a:r>
              <a:rPr lang="en-US" sz="2400" baseline="30000" dirty="0"/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e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particle injections followed by wave 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Extent</a:t>
            </a:r>
            <a:r>
              <a:rPr lang="en-US" sz="2400" dirty="0"/>
              <a:t>: 4 &lt; L &lt; 8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996D406-FC9D-458E-A2AD-188E470D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39" y="1202000"/>
            <a:ext cx="6913657" cy="45014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9AC82-21FC-4C40-BC11-F69EF06C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C02B6-D7C4-436B-AD57-D7FE9B0E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44804-E55A-4721-836C-78B2DF0C8750}"/>
              </a:ext>
            </a:extLst>
          </p:cNvPr>
          <p:cNvSpPr txBox="1"/>
          <p:nvPr/>
        </p:nvSpPr>
        <p:spPr>
          <a:xfrm>
            <a:off x="10100269" y="5729235"/>
            <a:ext cx="149553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Horne et al., 2013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7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"/>
    </mc:Choice>
    <mc:Fallback xmlns="">
      <p:transition spd="slow" advTm="15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Whistler-mode Chorus Waves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91B17-EA77-42CE-8FCF-4863C4475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9" y="1538243"/>
            <a:ext cx="9114165" cy="3890162"/>
          </a:xfrm>
        </p:spPr>
      </p:pic>
      <p:pic>
        <p:nvPicPr>
          <p:cNvPr id="8" name="693857main_emfisis_chorus_1">
            <a:hlinkClick r:id="" action="ppaction://media"/>
            <a:extLst>
              <a:ext uri="{FF2B5EF4-FFF2-40B4-BE49-F238E27FC236}">
                <a16:creationId xmlns:a16="http://schemas.microsoft.com/office/drawing/2014/main" id="{09632D5D-AEAA-48C9-B19D-590DA38E9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646662"/>
            <a:ext cx="406400" cy="40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45828-3430-4C9B-9616-1BC73127C7F4}"/>
              </a:ext>
            </a:extLst>
          </p:cNvPr>
          <p:cNvSpPr txBox="1"/>
          <p:nvPr/>
        </p:nvSpPr>
        <p:spPr>
          <a:xfrm>
            <a:off x="8344423" y="5646662"/>
            <a:ext cx="376966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Figure from </a:t>
            </a:r>
            <a:r>
              <a:rPr lang="en-US" sz="1200" i="1" dirty="0" err="1">
                <a:ea typeface="+mn-lt"/>
                <a:cs typeface="+mn-lt"/>
              </a:rPr>
              <a:t>Agapitov</a:t>
            </a:r>
            <a:r>
              <a:rPr lang="en-US" sz="1200" i="1" dirty="0">
                <a:ea typeface="+mn-lt"/>
                <a:cs typeface="+mn-lt"/>
              </a:rPr>
              <a:t> et al. 2017</a:t>
            </a:r>
            <a:endParaRPr lang="en-US" sz="1200" dirty="0">
              <a:ea typeface="+mn-lt"/>
              <a:cs typeface="+mn-lt"/>
            </a:endParaRPr>
          </a:p>
          <a:p>
            <a:r>
              <a:rPr lang="en-US" sz="1200" dirty="0"/>
              <a:t>Audio from the </a:t>
            </a:r>
            <a:r>
              <a:rPr lang="en-US" sz="1200" i="1" dirty="0"/>
              <a:t>EMFISIS team (NASA/University of Iowa)</a:t>
            </a:r>
            <a:endParaRPr lang="en-US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60ED8-364F-4E5D-80FB-E58E7C8A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157C-8DD2-4ED1-BB32-ECFF2DB5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93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rcular.Polarization.Circularly.Polarized.Light_Left.Hand.Animation.305x190.255Colors">
            <a:hlinkClick r:id="" action="ppaction://media"/>
            <a:extLst>
              <a:ext uri="{FF2B5EF4-FFF2-40B4-BE49-F238E27FC236}">
                <a16:creationId xmlns:a16="http://schemas.microsoft.com/office/drawing/2014/main" id="{E2D56DB5-81DC-4265-8BD8-D267639B4E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8958" y="1825625"/>
            <a:ext cx="5575296" cy="3473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Toy model of wave-particle scattering with field-aligned chorus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BD37A-9185-4F9D-9708-B6383C749D3A}"/>
              </a:ext>
            </a:extLst>
          </p:cNvPr>
          <p:cNvSpPr txBox="1"/>
          <p:nvPr/>
        </p:nvSpPr>
        <p:spPr>
          <a:xfrm>
            <a:off x="7898675" y="1722347"/>
            <a:ext cx="41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0F790-8C22-469E-B558-4522E943A3E6}"/>
              </a:ext>
            </a:extLst>
          </p:cNvPr>
          <p:cNvSpPr txBox="1"/>
          <p:nvPr/>
        </p:nvSpPr>
        <p:spPr>
          <a:xfrm>
            <a:off x="6775269" y="3422468"/>
            <a:ext cx="26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7E856-5D37-4A34-82F0-FE70E0961282}"/>
              </a:ext>
            </a:extLst>
          </p:cNvPr>
          <p:cNvSpPr txBox="1"/>
          <p:nvPr/>
        </p:nvSpPr>
        <p:spPr>
          <a:xfrm>
            <a:off x="11671296" y="4093029"/>
            <a:ext cx="451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C616EE-4FFA-482B-9B67-93B9B3DF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7CB403-0050-4410-977A-0CD11778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1B687-A43E-418E-8D6A-85BEF9A1DD55}"/>
                  </a:ext>
                </a:extLst>
              </p:cNvPr>
              <p:cNvSpPr txBox="1"/>
              <p:nvPr/>
            </p:nvSpPr>
            <p:spPr>
              <a:xfrm>
                <a:off x="313083" y="1722347"/>
                <a:ext cx="5367130" cy="336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Circularly polarized electric field wave, propagating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900" dirty="0"/>
                  <a:t>. Assume aligned to the background B field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900" dirty="0"/>
                  <a:t>),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9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sz="1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9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1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𝑘𝑧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sz="1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func>
                        </m:e>
                      </m:func>
                      <m:r>
                        <a:rPr lang="en-US" sz="19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sz="19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9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𝑘𝑧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9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 </a:t>
                </a:r>
              </a:p>
              <a:p>
                <a:pPr lvl="1"/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Assume the electron is gyrating in the x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900" dirty="0"/>
                  <a:t> plane, and with a velocity in </a:t>
                </a:r>
                <a14:m>
                  <m:oMath xmlns:m="http://schemas.openxmlformats.org/officeDocument/2006/math">
                    <m:r>
                      <a:rPr lang="en-US" sz="1900" dirty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900" dirty="0"/>
                  <a:t>,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9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m:rPr>
                          <m:sty m:val="p"/>
                        </m:rPr>
                        <a:rPr lang="el-G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9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1B687-A43E-418E-8D6A-85BEF9A1D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83" y="1722347"/>
                <a:ext cx="5367130" cy="3364575"/>
              </a:xfrm>
              <a:prstGeom prst="rect">
                <a:avLst/>
              </a:prstGeom>
              <a:blipFill>
                <a:blip r:embed="rId5"/>
                <a:stretch>
                  <a:fillRect l="-795" t="-907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/>
              <p:nvPr/>
            </p:nvSpPr>
            <p:spPr>
              <a:xfrm>
                <a:off x="835564" y="4964283"/>
                <a:ext cx="3019482" cy="16048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Legend: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(sign of charge)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particle parallel velocity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𝑝𝑎𝑟𝑡𝑖𝑐𝑙𝑒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𝑝h𝑎𝑠𝑒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l-GR" dirty="0">
                    <a:ea typeface="Cambria Math" panose="02040503050406030204" pitchFamily="18" charset="0"/>
                  </a:rPr>
                  <a:t>Ω 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≡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𝑐𝑦𝑐𝑙𝑜𝑡𝑟𝑜𝑛 𝑓𝑟𝑒𝑞𝑢𝑒𝑛𝑐𝑦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64" y="4964283"/>
                <a:ext cx="3019482" cy="1604863"/>
              </a:xfrm>
              <a:prstGeom prst="rect">
                <a:avLst/>
              </a:prstGeom>
              <a:blipFill>
                <a:blip r:embed="rId6"/>
                <a:stretch>
                  <a:fillRect l="-1408" t="-1504" b="-45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18329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</TotalTime>
  <Words>2279</Words>
  <Application>Microsoft Office PowerPoint</Application>
  <PresentationFormat>Widescreen</PresentationFormat>
  <Paragraphs>315</Paragraphs>
  <Slides>43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Connecting Microburst Precipitation to Its Scattering Mechanism</vt:lpstr>
      <vt:lpstr>Outline</vt:lpstr>
      <vt:lpstr>PowerPoint Presentation</vt:lpstr>
      <vt:lpstr>PowerPoint Presentation</vt:lpstr>
      <vt:lpstr>Charged particle motion in Earth’s magnetic field</vt:lpstr>
      <vt:lpstr>Particle's Pitch Angle, α</vt:lpstr>
      <vt:lpstr>Van Allen Radiation Belts</vt:lpstr>
      <vt:lpstr>Whistler-mode Chorus Waves</vt:lpstr>
      <vt:lpstr>Toy model of wave-particle scattering with field-aligned chorus</vt:lpstr>
      <vt:lpstr>Toy model of wave-particle scattering (cont)</vt:lpstr>
      <vt:lpstr>Electron Microbursts</vt:lpstr>
      <vt:lpstr>Electron Microbursts (cont)</vt:lpstr>
      <vt:lpstr>The Microburst Scattering Mechanism</vt:lpstr>
      <vt:lpstr>Estimating the size of a bouncing packet microburst with FIREBIRD-II</vt:lpstr>
      <vt:lpstr>The FIREBIRD-II Mission</vt:lpstr>
      <vt:lpstr>Microburst Observation</vt:lpstr>
      <vt:lpstr>Microburst Size Estimated From Orbit Geometry</vt:lpstr>
      <vt:lpstr>Microburst Size Distribution Derived with AeroCube-6</vt:lpstr>
      <vt:lpstr>The AeroCube 6 (AC-6) mission</vt:lpstr>
      <vt:lpstr>Fundamental Idea Of The Study</vt:lpstr>
      <vt:lpstr>Microburst detection and event selection</vt:lpstr>
      <vt:lpstr>Microburst size distribution in low Earth orbit</vt:lpstr>
      <vt:lpstr>Modeling the Microburst Distribution</vt:lpstr>
      <vt:lpstr>Modeling various hypothesized microburst size distributions</vt:lpstr>
      <vt:lpstr>Microburst size distribution mapped to magnetic equator</vt:lpstr>
      <vt:lpstr>Compare The Microburst and Wave Distributions</vt:lpstr>
      <vt:lpstr>Conclusions</vt:lpstr>
      <vt:lpstr>Microburst scattering directly observed in the heart of the radiation belts</vt:lpstr>
      <vt:lpstr>NASA's Van Allen Probes (RBSP)</vt:lpstr>
      <vt:lpstr>Microburst Observation</vt:lpstr>
      <vt:lpstr>Microburst observation</vt:lpstr>
      <vt:lpstr>Model the scattering</vt:lpstr>
      <vt:lpstr>PowerPoint Presentation</vt:lpstr>
      <vt:lpstr>PowerPoint Presentation</vt:lpstr>
      <vt:lpstr>Conclusions</vt:lpstr>
      <vt:lpstr>Path Forward</vt:lpstr>
      <vt:lpstr>Backup Slides </vt:lpstr>
      <vt:lpstr>Microburst Bounce Period Estimated From FIREBIRD-II</vt:lpstr>
      <vt:lpstr>Markov Chain Monte Carlo</vt:lpstr>
      <vt:lpstr>Analytic Derivation of The Microburst Fraction </vt:lpstr>
      <vt:lpstr>Continuous Microburst Size PDF Models</vt:lpstr>
      <vt:lpstr>Single Wave Characteristics Derivation</vt:lpstr>
      <vt:lpstr>Charged Particle Motion in Magnetic Fields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Mykhaylo Shumko</cp:lastModifiedBy>
  <cp:revision>739</cp:revision>
  <dcterms:created xsi:type="dcterms:W3CDTF">2013-07-15T20:26:40Z</dcterms:created>
  <dcterms:modified xsi:type="dcterms:W3CDTF">2019-09-29T18:16:10Z</dcterms:modified>
</cp:coreProperties>
</file>